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 Medium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Medium-regular.fntdata"/><Relationship Id="rId21" Type="http://schemas.openxmlformats.org/officeDocument/2006/relationships/slide" Target="slides/slide17.xml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d478f8be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d478f8b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67fd52d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367fd52d9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67fd52d9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367fd52d9b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b6385d6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3b6385d62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b6385d62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3b6385d62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67fd52d9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367fd52d9b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67fd52d9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367fd52d9b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67fd52d9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367fd52d9b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67fd52d9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367fd52d9b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e4d13a8c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ee4d13a8c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b625a8b7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3b625a8b70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5f802ec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25f802ec6d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b625a8b7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3b625a8b70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67fd52d9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367fd52d9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b6385d6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3b6385d62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67fd52d9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367fd52d9b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67fd52d9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367fd52d9b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31205" y="6091833"/>
            <a:ext cx="3912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867" y="5646700"/>
            <a:ext cx="3916532" cy="8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57333" y="2388033"/>
            <a:ext cx="10861200" cy="266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2">
  <p:cSld name="BLANK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3">
  <p:cSld name="BLANK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15680" y="593280"/>
            <a:ext cx="113595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415680" y="1536480"/>
            <a:ext cx="1269300" cy="4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indent="-228600" lvl="3" marL="18288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indent="-228600" lvl="4" marL="22860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indent="-228600" lvl="5" marL="27432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indent="-228600" lvl="6" marL="32004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indent="-228600" lvl="7" marL="36576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indent="-228600" lvl="8" marL="4114800" rtl="0" algn="l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1748640" y="1536480"/>
            <a:ext cx="1269300" cy="4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indent="-228600" lvl="3" marL="18288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indent="-228600" lvl="4" marL="22860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indent="-228600" lvl="5" marL="27432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indent="-228600" lvl="6" marL="32004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indent="-228600" lvl="7" marL="36576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indent="-228600" lvl="8" marL="4114800" rtl="0" algn="l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415680" y="593280"/>
            <a:ext cx="113595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415680" y="1536480"/>
            <a:ext cx="2601600" cy="4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indent="-228600" lvl="3" marL="18288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indent="-228600" lvl="4" marL="22860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indent="-228600" lvl="5" marL="27432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indent="-228600" lvl="6" marL="32004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indent="-228600" lvl="7" marL="3657600" rtl="0" algn="l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indent="-228600" lvl="8" marL="4114800" rtl="0" algn="l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4">
  <p:cSld name="BLANK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9337" y="103348"/>
            <a:ext cx="3407256" cy="106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81447" y="6043568"/>
            <a:ext cx="540950" cy="5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oboto"/>
              <a:buNone/>
              <a:defRPr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231205" y="6091833"/>
            <a:ext cx="3912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81447" y="6043568"/>
            <a:ext cx="540950" cy="5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 Medium"/>
              <a:buNone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231205" y="6091833"/>
            <a:ext cx="3912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81447" y="6043568"/>
            <a:ext cx="540950" cy="5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 Medium"/>
              <a:buNone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○"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■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○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■"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○"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Font typeface="Roboto"/>
              <a:buChar char="■"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○"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■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○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■"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Font typeface="Roboto"/>
              <a:buChar char="○"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Font typeface="Roboto"/>
              <a:buChar char="■"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231205" y="6091833"/>
            <a:ext cx="3912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81447" y="6043568"/>
            <a:ext cx="540950" cy="5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#2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231205" y="6091833"/>
            <a:ext cx="3912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557333" y="2388033"/>
            <a:ext cx="6791100" cy="266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231205" y="6091833"/>
            <a:ext cx="3912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" name="Google Shape;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694" y="6193430"/>
            <a:ext cx="2013672" cy="4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653667" y="1575633"/>
            <a:ext cx="8490300" cy="3353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Roboto Medium"/>
              <a:buNone/>
              <a:defRPr sz="6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Roboto"/>
              <a:buNone/>
              <a:defRPr sz="6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Roboto"/>
              <a:buNone/>
              <a:defRPr sz="6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Roboto"/>
              <a:buNone/>
              <a:defRPr sz="6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Roboto"/>
              <a:buNone/>
              <a:defRPr sz="6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Roboto"/>
              <a:buNone/>
              <a:defRPr sz="6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Roboto"/>
              <a:buNone/>
              <a:defRPr sz="6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Roboto"/>
              <a:buNone/>
              <a:defRPr sz="6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Roboto"/>
              <a:buNone/>
              <a:defRPr sz="6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31205" y="6091833"/>
            <a:ext cx="3912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694" y="6193430"/>
            <a:ext cx="2013672" cy="4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31205" y="6091833"/>
            <a:ext cx="3912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694" y="6193430"/>
            <a:ext cx="2013672" cy="4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 Medium"/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 Medium"/>
              <a:buNone/>
              <a:defRPr sz="37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 sz="3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 sz="3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 sz="3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 sz="3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 sz="3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 sz="3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 sz="3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oboto"/>
              <a:buNone/>
              <a:defRPr sz="3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31205" y="6091833"/>
            <a:ext cx="391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rgbClr val="999999"/>
                </a:solidFill>
              </a:defRPr>
            </a:lvl1pPr>
            <a:lvl2pPr lvl="1" rtl="0" algn="r">
              <a:buNone/>
              <a:defRPr sz="1300">
                <a:solidFill>
                  <a:srgbClr val="999999"/>
                </a:solidFill>
              </a:defRPr>
            </a:lvl2pPr>
            <a:lvl3pPr lvl="2" rtl="0" algn="r">
              <a:buNone/>
              <a:defRPr sz="1300">
                <a:solidFill>
                  <a:srgbClr val="999999"/>
                </a:solidFill>
              </a:defRPr>
            </a:lvl3pPr>
            <a:lvl4pPr lvl="3" rtl="0" algn="r">
              <a:buNone/>
              <a:defRPr sz="1300">
                <a:solidFill>
                  <a:srgbClr val="999999"/>
                </a:solidFill>
              </a:defRPr>
            </a:lvl4pPr>
            <a:lvl5pPr lvl="4" rtl="0" algn="r">
              <a:buNone/>
              <a:defRPr sz="1300">
                <a:solidFill>
                  <a:srgbClr val="999999"/>
                </a:solidFill>
              </a:defRPr>
            </a:lvl5pPr>
            <a:lvl6pPr lvl="5" rtl="0" algn="r">
              <a:buNone/>
              <a:defRPr sz="1300">
                <a:solidFill>
                  <a:srgbClr val="999999"/>
                </a:solidFill>
              </a:defRPr>
            </a:lvl6pPr>
            <a:lvl7pPr lvl="6" rtl="0" algn="r">
              <a:buNone/>
              <a:defRPr sz="1300">
                <a:solidFill>
                  <a:srgbClr val="999999"/>
                </a:solidFill>
              </a:defRPr>
            </a:lvl7pPr>
            <a:lvl8pPr lvl="7" rtl="0" algn="r">
              <a:buNone/>
              <a:defRPr sz="1300">
                <a:solidFill>
                  <a:srgbClr val="999999"/>
                </a:solidFill>
              </a:defRPr>
            </a:lvl8pPr>
            <a:lvl9pPr lvl="8" rtl="0" algn="r">
              <a:buNone/>
              <a:defRPr sz="1300"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3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snyk-labs/java-goof/tree/main/log4shell-goof/log4shell-server" TargetMode="External"/><Relationship Id="rId10" Type="http://schemas.openxmlformats.org/officeDocument/2006/relationships/hyperlink" Target="https://youtu.be/n2j_tyUlN8o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apache/logging-log4j2/pull/608/files" TargetMode="External"/><Relationship Id="rId4" Type="http://schemas.openxmlformats.org/officeDocument/2006/relationships/hyperlink" Target="https://github.com/apache/logging-log4j2/pull/623/files" TargetMode="External"/><Relationship Id="rId9" Type="http://schemas.openxmlformats.org/officeDocument/2006/relationships/hyperlink" Target="https://youtu.be/SK8Yw-CiRHk" TargetMode="External"/><Relationship Id="rId5" Type="http://schemas.openxmlformats.org/officeDocument/2006/relationships/hyperlink" Target="https://github.com/apache/logging-log4j2/pull/620/files" TargetMode="External"/><Relationship Id="rId6" Type="http://schemas.openxmlformats.org/officeDocument/2006/relationships/hyperlink" Target="https://youtu.be/w2F67LbEtnk" TargetMode="External"/><Relationship Id="rId7" Type="http://schemas.openxmlformats.org/officeDocument/2006/relationships/hyperlink" Target="https://youtu.be/iI9Dz3zN4d8" TargetMode="External"/><Relationship Id="rId8" Type="http://schemas.openxmlformats.org/officeDocument/2006/relationships/hyperlink" Target="https://youtu.be/dCBabesIXo8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nyk-labs/java-goof/tree/main/log4shell-goof/log4shell-serv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167675" y="1274350"/>
            <a:ext cx="7788600" cy="380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/>
              <a:t>Log4Shell  CVE-2021-44228</a:t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/>
              <a:t>MAC0352 - Redes de Computadores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10843437 </a:t>
            </a:r>
            <a:r>
              <a:rPr b="0" lang="en-US" sz="1600">
                <a:solidFill>
                  <a:schemeClr val="lt1"/>
                </a:solidFill>
              </a:rPr>
              <a:t>- Guilherme Moreno Silva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11796378</a:t>
            </a:r>
            <a:r>
              <a:rPr b="0" lang="en-US" sz="1600"/>
              <a:t> - João Henri Carrenho Rocha</a:t>
            </a:r>
            <a:endParaRPr b="0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Log4Shell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25" y="2246867"/>
            <a:ext cx="6829425" cy="363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9"/>
          <p:cNvCxnSpPr/>
          <p:nvPr/>
        </p:nvCxnSpPr>
        <p:spPr>
          <a:xfrm>
            <a:off x="5927400" y="4837475"/>
            <a:ext cx="838500" cy="1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Log4Shell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433" y="2649330"/>
            <a:ext cx="8097125" cy="29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/>
        </p:nvSpPr>
        <p:spPr>
          <a:xfrm>
            <a:off x="2047425" y="5701025"/>
            <a:ext cx="86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Roboto"/>
                <a:ea typeface="Roboto"/>
                <a:cs typeface="Roboto"/>
                <a:sym typeface="Roboto"/>
              </a:rPr>
              <a:t>A partir daqui, a função lookup entende como se comunicar com cada protocolo suportado pelo JNDI.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/>
        </p:nvSpPr>
        <p:spPr>
          <a:xfrm>
            <a:off x="692600" y="1701925"/>
            <a:ext cx="28203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 usuário</a:t>
            </a:r>
            <a:r>
              <a:rPr lang="en-US" sz="2200"/>
              <a:t> fica encarregado de definir todas as classes, hosts e protocolos que o Log4J poderá fazer lookup.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Na versão do patch, apenas </a:t>
            </a:r>
            <a:r>
              <a:rPr i="1" lang="en-US" sz="2200"/>
              <a:t>localhost</a:t>
            </a:r>
            <a:r>
              <a:rPr lang="en-US" sz="2200"/>
              <a:t> pode ser acessado por padrão.</a:t>
            </a:r>
            <a:endParaRPr sz="2200"/>
          </a:p>
        </p:txBody>
      </p:sp>
      <p:sp>
        <p:nvSpPr>
          <p:cNvPr id="156" name="Google Shape;156;p31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Patch (2.15.0)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575" y="1775575"/>
            <a:ext cx="7684676" cy="325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575" y="5117472"/>
            <a:ext cx="7684685" cy="1470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/>
        </p:nvSpPr>
        <p:spPr>
          <a:xfrm>
            <a:off x="692600" y="1701925"/>
            <a:ext cx="28203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Protocolos não habilitados retornam nulo;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Hosts não autorizados retornam nulo;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Classes não definidas não são desserializadas e retornam nulo;</a:t>
            </a:r>
            <a:endParaRPr sz="2200"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Patch (2.15.0)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900" y="1556950"/>
            <a:ext cx="6562801" cy="525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/>
        </p:nvSpPr>
        <p:spPr>
          <a:xfrm>
            <a:off x="692600" y="1701925"/>
            <a:ext cx="928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Primeiramente, um PR foi mergeado fazendo a flag </a:t>
            </a:r>
            <a:r>
              <a:rPr b="1" lang="en-US" sz="2200"/>
              <a:t>formatMsgNoLookups</a:t>
            </a:r>
            <a:r>
              <a:rPr lang="en-US" sz="2200"/>
              <a:t> ser </a:t>
            </a:r>
            <a:r>
              <a:rPr b="1" lang="en-US" sz="2200"/>
              <a:t>true </a:t>
            </a:r>
            <a:r>
              <a:rPr lang="en-US" sz="2200"/>
              <a:t>por default</a:t>
            </a:r>
            <a:r>
              <a:rPr lang="en-US" sz="2200"/>
              <a:t>;</a:t>
            </a:r>
            <a:endParaRPr sz="2200"/>
          </a:p>
        </p:txBody>
      </p:sp>
      <p:sp>
        <p:nvSpPr>
          <p:cNvPr id="171" name="Google Shape;171;p33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Patch (2.16.0)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63" y="2943667"/>
            <a:ext cx="71532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813" y="3899000"/>
            <a:ext cx="60102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/>
        </p:nvSpPr>
        <p:spPr>
          <a:xfrm>
            <a:off x="692600" y="1701925"/>
            <a:ext cx="928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Em seguida, outro PR removeu o suporte a lookups </a:t>
            </a:r>
            <a:r>
              <a:rPr b="1" lang="en-US" sz="2200"/>
              <a:t>permanentemente</a:t>
            </a:r>
            <a:r>
              <a:rPr lang="en-US" sz="2200"/>
              <a:t>.</a:t>
            </a:r>
            <a:endParaRPr sz="2200"/>
          </a:p>
        </p:txBody>
      </p:sp>
      <p:sp>
        <p:nvSpPr>
          <p:cNvPr id="179" name="Google Shape;179;p34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Patch (2.16.0)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50" y="2563825"/>
            <a:ext cx="68199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522" y="3459175"/>
            <a:ext cx="5800856" cy="33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675" y="5228825"/>
            <a:ext cx="2838626" cy="15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/>
        </p:nvSpPr>
        <p:spPr>
          <a:xfrm>
            <a:off x="692600" y="1701925"/>
            <a:ext cx="92820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Patches/</a:t>
            </a:r>
            <a:r>
              <a:rPr lang="en-US" sz="2200"/>
              <a:t>PRs: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https://github.com/apache/logging-log4j2/pull/608/files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https://github.com/apache/logging-log4j2/pull/623/files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5"/>
              </a:rPr>
              <a:t>https://github.com/apache/logging-log4j2/pull/620/files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Explicação da vulnerabilidade: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6"/>
              </a:rPr>
              <a:t>https://youtu.be/w2F67LbEtnk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7"/>
              </a:rPr>
              <a:t>https://youtu.be/iI9Dz3zN4d8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LDAP: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8"/>
              </a:rPr>
              <a:t>https://youtu.be/dCBabesIXo8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9"/>
              </a:rPr>
              <a:t>https://youtu.be/SK8Yw-CiRHk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JNDI: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10"/>
              </a:rPr>
              <a:t>https://youtu.be/n2j_tyUlN8o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Servidor LDAP malicioso: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https://github.com/snyk-labs/java-goof/tree/main/log4shell-goof/log4shell-server</a:t>
            </a:r>
            <a:endParaRPr sz="2200"/>
          </a:p>
        </p:txBody>
      </p:sp>
      <p:sp>
        <p:nvSpPr>
          <p:cNvPr id="188" name="Google Shape;188;p35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Referências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/>
        </p:nvSpPr>
        <p:spPr>
          <a:xfrm>
            <a:off x="692600" y="1701925"/>
            <a:ext cx="9282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Servidor LDAP malicioso: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https://github.com/snyk-labs/java-goof/tree/main/log4shell-goof/log4shell-server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t/>
            </a:r>
            <a:endParaRPr sz="2200"/>
          </a:p>
        </p:txBody>
      </p:sp>
      <p:sp>
        <p:nvSpPr>
          <p:cNvPr id="194" name="Google Shape;194;p36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Referências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Apache Log4J: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1"/>
          <p:cNvSpPr txBox="1"/>
          <p:nvPr/>
        </p:nvSpPr>
        <p:spPr>
          <a:xfrm>
            <a:off x="797650" y="1886375"/>
            <a:ext cx="1004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Biblioteca mais popular de logging para Java e Kotlin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82" name="Google Shape;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925" y="2426700"/>
            <a:ext cx="5769539" cy="2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1"/>
          <p:cNvPicPr preferRelativeResize="0"/>
          <p:nvPr/>
        </p:nvPicPr>
        <p:blipFill rotWithShape="1">
          <a:blip r:embed="rId4">
            <a:alphaModFix/>
          </a:blip>
          <a:srcRect b="3456" l="0" r="0" t="0"/>
          <a:stretch/>
        </p:blipFill>
        <p:spPr>
          <a:xfrm>
            <a:off x="415600" y="2426700"/>
            <a:ext cx="5648324" cy="2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125" y="5266072"/>
            <a:ext cx="5349850" cy="11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og4J Lookup: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2"/>
          <p:cNvSpPr txBox="1"/>
          <p:nvPr/>
        </p:nvSpPr>
        <p:spPr>
          <a:xfrm>
            <a:off x="797650" y="1886375"/>
            <a:ext cx="1004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Através da sintaxe </a:t>
            </a:r>
            <a:r>
              <a:rPr b="1" lang="en-US" sz="2200"/>
              <a:t>“${}”</a:t>
            </a:r>
            <a:r>
              <a:rPr lang="en-US" sz="2200"/>
              <a:t>, podem ser feitas substituições (lookups) de variáveis em tempo real: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91" name="Google Shape;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988" y="2668225"/>
            <a:ext cx="7234125" cy="32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988" y="5871575"/>
            <a:ext cx="7234125" cy="87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LDAP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692600" y="1701925"/>
            <a:ext cx="45807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-US" sz="2200"/>
              <a:t>“Lightweight Directory Access Protocol”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Protocolo de rede da </a:t>
            </a:r>
            <a:r>
              <a:rPr b="1" lang="en-US" sz="2200"/>
              <a:t>camada de aplicação</a:t>
            </a:r>
            <a:r>
              <a:rPr lang="en-US" sz="2200"/>
              <a:t>. 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Pode usar tanto TCP quanto UDP nas portas 389 e 636 (LDAPS).</a:t>
            </a:r>
            <a:br>
              <a:rPr b="1" lang="en-US" sz="2200"/>
            </a:b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Serviço de diretórios que </a:t>
            </a:r>
            <a:r>
              <a:rPr lang="en-US" sz="2200"/>
              <a:t>guarda</a:t>
            </a:r>
            <a:r>
              <a:rPr lang="en-US" sz="2200"/>
              <a:t> informações em árvores hierárquicas.</a:t>
            </a:r>
            <a:br>
              <a:rPr b="1" lang="en-US" sz="2200"/>
            </a:br>
            <a:br>
              <a:rPr b="1" lang="en-US" sz="2200"/>
            </a:br>
            <a:endParaRPr b="1" sz="2200"/>
          </a:p>
        </p:txBody>
      </p:sp>
      <p:pic>
        <p:nvPicPr>
          <p:cNvPr id="99" name="Google Shape;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300" y="1755901"/>
            <a:ext cx="6137150" cy="43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JNDI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692600" y="1701925"/>
            <a:ext cx="45807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-US" sz="2200"/>
              <a:t>“Java Naming Directory Interface”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API que padroniza o acesso a serviços de diretório, como LDAP e DNS.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Abstrai funcionamentos internos de cada um dos protocolos para um wrapper centralizado.</a:t>
            </a:r>
            <a:br>
              <a:rPr b="1" lang="en-US" sz="2200"/>
            </a:br>
            <a:endParaRPr b="1" sz="2200"/>
          </a:p>
        </p:txBody>
      </p:sp>
      <p:pic>
        <p:nvPicPr>
          <p:cNvPr id="106" name="Google Shape;1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0" y="2170100"/>
            <a:ext cx="5776750" cy="39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/>
        </p:nvSpPr>
        <p:spPr>
          <a:xfrm>
            <a:off x="692600" y="1701925"/>
            <a:ext cx="45807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CVSS rating 10.0!!!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Descoberto pelo time de segurança da Alibaba Cloud</a:t>
            </a:r>
            <a:br>
              <a:rPr lang="en-US" sz="2200"/>
            </a:br>
            <a:r>
              <a:rPr lang="en-US" sz="2200"/>
              <a:t>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Lookups JNDI foram introduzidos em </a:t>
            </a:r>
            <a:r>
              <a:rPr b="1" lang="en-US" sz="2200"/>
              <a:t>17 de julho de 2013</a:t>
            </a:r>
            <a:r>
              <a:rPr lang="en-US" sz="2200"/>
              <a:t> como funcionalidade do Log4J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CVE-2021-44228 foi divulgada apenas em </a:t>
            </a:r>
            <a:r>
              <a:rPr b="1" lang="en-US" sz="2200"/>
              <a:t>10 de dezembro de 2021</a:t>
            </a:r>
            <a:r>
              <a:rPr lang="en-US" sz="2200"/>
              <a:t>.</a:t>
            </a:r>
            <a:endParaRPr b="1" sz="2200"/>
          </a:p>
        </p:txBody>
      </p:sp>
      <p:sp>
        <p:nvSpPr>
          <p:cNvPr id="112" name="Google Shape;112;p25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Log4Shell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831" y="1558225"/>
            <a:ext cx="4299850" cy="19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825" y="3627800"/>
            <a:ext cx="5366298" cy="2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Log4Shell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250" y="1534350"/>
            <a:ext cx="7874301" cy="53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Log4Shell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500" y="1598242"/>
            <a:ext cx="72009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825" y="3867992"/>
            <a:ext cx="5356240" cy="2821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>
            <a:off x="7252050" y="3085250"/>
            <a:ext cx="838500" cy="1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7"/>
          <p:cNvCxnSpPr/>
          <p:nvPr/>
        </p:nvCxnSpPr>
        <p:spPr>
          <a:xfrm>
            <a:off x="3983825" y="5895325"/>
            <a:ext cx="838500" cy="1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415600" y="3901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Log4Shell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38" y="1576000"/>
            <a:ext cx="9813126" cy="5282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8"/>
          <p:cNvCxnSpPr/>
          <p:nvPr/>
        </p:nvCxnSpPr>
        <p:spPr>
          <a:xfrm>
            <a:off x="2649300" y="5072225"/>
            <a:ext cx="838500" cy="1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ubernetes Slide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